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74" r:id="rId2"/>
    <p:sldId id="276" r:id="rId3"/>
    <p:sldId id="278" r:id="rId4"/>
    <p:sldId id="277" r:id="rId5"/>
    <p:sldId id="279" r:id="rId6"/>
    <p:sldId id="264" r:id="rId7"/>
    <p:sldId id="280" r:id="rId8"/>
    <p:sldId id="261" r:id="rId9"/>
    <p:sldId id="266" r:id="rId10"/>
    <p:sldId id="267" r:id="rId11"/>
    <p:sldId id="281" r:id="rId12"/>
    <p:sldId id="313" r:id="rId13"/>
    <p:sldId id="315" r:id="rId14"/>
    <p:sldId id="314" r:id="rId15"/>
    <p:sldId id="317" r:id="rId16"/>
    <p:sldId id="312" r:id="rId17"/>
    <p:sldId id="322" r:id="rId18"/>
    <p:sldId id="319" r:id="rId19"/>
    <p:sldId id="320" r:id="rId20"/>
    <p:sldId id="321" r:id="rId21"/>
    <p:sldId id="282" r:id="rId22"/>
    <p:sldId id="283" r:id="rId23"/>
    <p:sldId id="285" r:id="rId24"/>
    <p:sldId id="286" r:id="rId25"/>
    <p:sldId id="273" r:id="rId26"/>
    <p:sldId id="268" r:id="rId27"/>
    <p:sldId id="289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5" r:id="rId40"/>
    <p:sldId id="306" r:id="rId41"/>
    <p:sldId id="307" r:id="rId42"/>
    <p:sldId id="308" r:id="rId43"/>
    <p:sldId id="311" r:id="rId44"/>
    <p:sldId id="318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6E6455D-0EE8-42EB-9151-9295B2CE6832}" type="datetimeFigureOut">
              <a:rPr lang="en-US"/>
              <a:pPr>
                <a:defRPr/>
              </a:pPr>
              <a:t>8/22/2017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FE84376-AE24-42D2-B717-DDE75DF26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F09F09-8310-4A53-BD94-FAB1393D22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76CA73-1E4B-49DA-93D3-0B11E1C9A3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E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69A56C-BF26-4F30-AF16-2706287EF3A5}" type="slidenum">
              <a:rPr lang="en-IE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I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ADF57-E707-4379-93FA-D80D9C89EE4E}" type="datetimeFigureOut">
              <a:rPr lang="en-US"/>
              <a:pPr>
                <a:defRPr/>
              </a:pPr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B7ABB-A59C-478F-ACCB-F8BBB8B2A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07F75-81F5-4FAD-9FF1-C8AAC50BC5F4}" type="datetimeFigureOut">
              <a:rPr lang="en-US"/>
              <a:pPr>
                <a:defRPr/>
              </a:pPr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8EB2D-42F9-41E4-ADF5-F7105A9DD7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0DEEF-CB91-4C36-A4BA-2D2E2037B9CE}" type="datetimeFigureOut">
              <a:rPr lang="en-US"/>
              <a:pPr>
                <a:defRPr/>
              </a:pPr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10A0E-6D06-4C22-B28A-3429F680A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82466-BC9A-4F99-AC81-A6F770A3E27F}" type="datetimeFigureOut">
              <a:rPr lang="en-US"/>
              <a:pPr>
                <a:defRPr/>
              </a:pPr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541D0-87AB-41B4-9C99-25561FE1C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BB286-5D28-4AFD-A512-60E1210134CA}" type="datetimeFigureOut">
              <a:rPr lang="en-US"/>
              <a:pPr>
                <a:defRPr/>
              </a:pPr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71FC4-9996-44D9-9965-4D6C5E2B9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2A4D4-5323-43CC-9FA0-AE00D3CFE082}" type="datetimeFigureOut">
              <a:rPr lang="en-US"/>
              <a:pPr>
                <a:defRPr/>
              </a:pPr>
              <a:t>8/22/2017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DD007-6378-4CF2-9673-83FAD24C8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04D89-E26A-495D-8B07-AFB45A6539EA}" type="datetimeFigureOut">
              <a:rPr lang="en-US"/>
              <a:pPr>
                <a:defRPr/>
              </a:pPr>
              <a:t>8/22/2017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D2253-2FC7-4B93-A336-ED88DBDF2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34E98-97A4-4244-BAA9-978E7ACAAE2C}" type="datetimeFigureOut">
              <a:rPr lang="en-US"/>
              <a:pPr>
                <a:defRPr/>
              </a:pPr>
              <a:t>8/22/2017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178A7-4E92-4935-BB7C-77C11130F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AA96B-E4BA-4615-89FF-56F2BB9EF601}" type="datetimeFigureOut">
              <a:rPr lang="en-US"/>
              <a:pPr>
                <a:defRPr/>
              </a:pPr>
              <a:t>8/22/2017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19092-DEFB-4440-A123-E8C596017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09431-F5A6-4FC7-A4F9-B49545F0730E}" type="datetimeFigureOut">
              <a:rPr lang="en-US"/>
              <a:pPr>
                <a:defRPr/>
              </a:pPr>
              <a:t>8/22/2017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1C5F3-759F-494F-A86E-3115D4A0B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2B72A-4691-4EA1-B156-1385E11F0769}" type="datetimeFigureOut">
              <a:rPr lang="en-US"/>
              <a:pPr>
                <a:defRPr/>
              </a:pPr>
              <a:t>8/22/2017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D939A-2841-4EF3-94D6-0B4C9A10B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27D63B-E8F2-47E1-8C3D-B6DABC0BD145}" type="datetimeFigureOut">
              <a:rPr lang="en-US"/>
              <a:pPr>
                <a:defRPr/>
              </a:pPr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25EF0A-2854-4C4D-A22C-EA3DD01A1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cs.unm.edu/~angel/IMAGES/ocean.jpg&amp;imgrefurl=http://www.cs.unm.edu/~angel/IMAGES/&amp;h=896&amp;w=1264&amp;sz=61&amp;tbnid=rHJzqwvom_1MzM:&amp;tbnh=106&amp;tbnw=150&amp;hl=en&amp;start=5&amp;prev=/images?q=ocean&amp;svnum=10&amp;hl=en&amp;lr=&amp;sa=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guardian.ng/wp-content/uploads/2017/05/Apapa-28-05-17.jpg" TargetMode="External"/><Relationship Id="rId3" Type="http://schemas.openxmlformats.org/officeDocument/2006/relationships/hyperlink" Target="http://www.royalihc.com/-/media/royalihc/image-carousel/products" TargetMode="External"/><Relationship Id="rId7" Type="http://schemas.openxmlformats.org/officeDocument/2006/relationships/hyperlink" Target="http://www.portstrategy.com/__data/assets/image/0028/187714/Apapa-Lagos-Nigeria-APMT.jpg" TargetMode="External"/><Relationship Id="rId2" Type="http://schemas.openxmlformats.org/officeDocument/2006/relationships/hyperlink" Target="http://www.hellenicshippingnews.com/nigeria-the-many-challenges-of-the-maritime-sector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bs.twimg.com/media/DAV05b1XYAA3pHJ.jpg" TargetMode="External"/><Relationship Id="rId5" Type="http://schemas.openxmlformats.org/officeDocument/2006/relationships/hyperlink" Target="http://www.fivestarlogisticsltd.com/homepage%20header%205star%20website.jpg" TargetMode="External"/><Relationship Id="rId4" Type="http://schemas.openxmlformats.org/officeDocument/2006/relationships/hyperlink" Target="http://sifaxgroup.com/" TargetMode="External"/><Relationship Id="rId9" Type="http://schemas.openxmlformats.org/officeDocument/2006/relationships/hyperlink" Target="http://cimsec.org/wp-content/uploads/2014/06/Maritime-Zones.jpg-2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905000"/>
            <a:ext cx="7467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Future of Maritime Development  In Nigeria </a:t>
            </a:r>
            <a:r>
              <a:rPr lang="en-US" sz="36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36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Need To Prepare Ahead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04800"/>
            <a:ext cx="7924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362200" y="4495800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kumimoji="0" lang="en-CA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BY </a:t>
            </a:r>
          </a:p>
          <a:p>
            <a:pPr lvl="0" algn="ctr"/>
            <a:r>
              <a:rPr lang="en-CA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PROF. M. O. ILORI</a:t>
            </a:r>
          </a:p>
          <a:p>
            <a:pPr lvl="0" algn="ctr"/>
            <a:r>
              <a:rPr kumimoji="0" lang="en-CA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Chairman,</a:t>
            </a:r>
            <a:r>
              <a:rPr kumimoji="0" lang="en-CA" b="1" i="1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Board of IMS</a:t>
            </a:r>
            <a:endParaRPr kumimoji="0" lang="en-CA" b="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Maritime Development  In Nigeria</a:t>
            </a:r>
            <a:b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Challenges  II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Poor Maritime Culture.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Weak/Limited Capacity for proper maritime  governance.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Lack of Political Will to domesticate extant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Improper domestication and implementation of international laws, protocol and conventions</a:t>
            </a:r>
          </a:p>
          <a:p>
            <a:pPr lvl="1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infrastructure shortcomings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policy and regulatory inconsistencies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Overlapping functions and duplication of roles among  the Ministries, Departments and Agencies</a:t>
            </a:r>
          </a:p>
          <a:p>
            <a:endParaRPr lang="en-US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1143000"/>
            <a:ext cx="8686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We make money from the maritime industry without giving</a:t>
            </a:r>
          </a:p>
          <a:p>
            <a:pPr lvl="0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back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for its maintenance and development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lvl="0"/>
            <a:endParaRPr lang="en-US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We have left the access road network to deteriorate to an </a:t>
            </a:r>
          </a:p>
          <a:p>
            <a:pPr lvl="0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embarrassing due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 movement of heavy goods, </a:t>
            </a:r>
            <a:endParaRPr lang="en-US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Original rail bulk cargo carriage concept was left to rot and </a:t>
            </a:r>
          </a:p>
          <a:p>
            <a:pPr lvl="0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undeveloped </a:t>
            </a:r>
          </a:p>
          <a:p>
            <a:pPr lvl="0"/>
            <a:endParaRPr lang="en-US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Large ocean liners require constant dredging that is seldom </a:t>
            </a:r>
          </a:p>
          <a:p>
            <a:pPr lvl="0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carried out, </a:t>
            </a:r>
          </a:p>
          <a:p>
            <a:pPr lvl="0"/>
            <a:endParaRPr lang="en-US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 reliance on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foreign experts who come and take money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out</a:t>
            </a:r>
          </a:p>
          <a:p>
            <a:pPr lvl="0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Inability of government to develop local training capacity for </a:t>
            </a:r>
          </a:p>
          <a:p>
            <a:pPr lvl="0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sea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fearers, </a:t>
            </a:r>
            <a:endParaRPr lang="en-US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major or capital investment in the industry, </a:t>
            </a:r>
            <a:endParaRPr lang="en-US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Non enforcement of the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Cabotage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law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Maritime Development  In Nigeria</a:t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Challenges  III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s://i1.wp.com/media.premiumtimesng.com/wp-content/files/2017/05/Rifles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562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4800" y="228600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NEGLIGENCE/OVERLOOK/MISTAKE/FRAUD MAY BE COSTLY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guardian.ng/wp-content/uploads/2017/05/Apapa-28-05-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5562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14400" y="6324600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https://guardian.ng/wp-content/uploads/2017/05/Apapa-28-05-17.jpg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304800" y="152400"/>
            <a:ext cx="861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GOVERNMENT GIVE TARGETS BUT MUZZLE THE OX THAT TREADS THE GRAIN</a:t>
            </a:r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s://17350-presscdn-0-16-pagely.netdna-ssl.com/wp-content/uploads/2017/05/apapa-roa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0"/>
            <a:ext cx="4800600" cy="3352800"/>
          </a:xfrm>
          <a:prstGeom prst="rect">
            <a:avLst/>
          </a:prstGeom>
          <a:noFill/>
        </p:spPr>
      </p:pic>
      <p:pic>
        <p:nvPicPr>
          <p:cNvPr id="75780" name="Picture 4" descr="https://static.pulse.ng/img/incoming/origs5038340/7919721862-w900-h600/Apapa-Oshodi-Expressw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429000"/>
            <a:ext cx="4648200" cy="3429000"/>
          </a:xfrm>
          <a:prstGeom prst="rect">
            <a:avLst/>
          </a:prstGeom>
          <a:noFill/>
        </p:spPr>
      </p:pic>
      <p:pic>
        <p:nvPicPr>
          <p:cNvPr id="75782" name="Picture 6" descr="http://shipsandports.com.ng/wp-content/uploads/2016/09/fp3-e14744380989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5200"/>
            <a:ext cx="4419600" cy="3352800"/>
          </a:xfrm>
          <a:prstGeom prst="rect">
            <a:avLst/>
          </a:prstGeom>
          <a:noFill/>
        </p:spPr>
      </p:pic>
      <p:pic>
        <p:nvPicPr>
          <p:cNvPr id="75784" name="Picture 8" descr="https://static.pulse.ng/img/incoming/origs6876771/3609725627-w900-h600/Bad-Apapa-Road-e14963873643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44958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www.portstrategy.com/__data/assets/image/0028/187714/Apapa-Lagos-Nigeria-APM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486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4800" y="6400800"/>
            <a:ext cx="8534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100" dirty="0" smtClean="0">
                <a:latin typeface="Times New Roman" pitchFamily="18" charset="0"/>
                <a:cs typeface="Times New Roman" pitchFamily="18" charset="0"/>
              </a:rPr>
              <a:t>http://www.portstrategy.com/__data/assets/image/0028/187714/Apapa-Lagos-Nigeria-APMT.jpg</a:t>
            </a:r>
            <a:endParaRPr lang="en-CA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71800" y="228600"/>
            <a:ext cx="266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OUTDATED CRANES 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pbs.twimg.com/media/DAV05b1XYAA3pHJ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8458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971800" y="6400800"/>
            <a:ext cx="533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https://pbs.twimg.com/media/DAV05b1XYAA3pHJ.jpg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6200" y="228600"/>
            <a:ext cx="1383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PIRACY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170" y="838200"/>
            <a:ext cx="9026830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RECENT </a:t>
            </a:r>
            <a:endParaRPr lang="en-GB" sz="8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8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POSITIVE </a:t>
            </a:r>
          </a:p>
          <a:p>
            <a:r>
              <a:rPr lang="en-GB" sz="8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DEVELOPMENT</a:t>
            </a:r>
            <a:endParaRPr lang="en-US" sz="8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304800"/>
            <a:ext cx="73756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PORT CONCESSION INITIATIVE SEEMS TO BE WORKING 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9874" name="Picture 2" descr="http://www.fivestarlogisticsltd.com/homepage%20header%205star%20websi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9144000" cy="54102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143000" y="6400800"/>
            <a:ext cx="6629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http://www.fivestarlogisticsltd.com/homepage%20header%205star%20website.jpg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048000" y="6324600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http://sifaxgroup.com/#2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 descr="https://www.atlanticresource.org/aora/sites/default/files/GalleryFiles/NewsEvents/21-06-16Mapping.pn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0965" name="Picture 5" descr="http://1.bp.blogspot.com/-VUFD3yYrZBQ/ViuNq_vyK2I/AAAAAAAADek/AQTKdVfb1Y8/s1600/2015-10-24_095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6934200" cy="4800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81000" y="6324600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http://1.bp.blogspot.com/-VUFD3yYrZBQ/ViuNq_vyK2I/AAAAAAAADek/AQTKdVfb1Y8/s1600/2015-10-24_0953.png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609600" y="838200"/>
            <a:ext cx="792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OCEANS CONSTITUTE ABOUT 71% OF THE EARTH'S SURFACE</a:t>
            </a:r>
            <a:endParaRPr kumimoji="0" lang="en-CA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7620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304800"/>
            <a:ext cx="4381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SOME CURRENT  ACTIONS  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914400"/>
            <a:ext cx="7924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sz="3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Concession </a:t>
            </a:r>
            <a:r>
              <a:rPr lang="en-US" sz="3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 private entrepreneur, </a:t>
            </a:r>
          </a:p>
          <a:p>
            <a:pPr lvl="0"/>
            <a:endParaRPr lang="en-US" sz="30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3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Streamlining </a:t>
            </a:r>
            <a:r>
              <a:rPr lang="en-US" sz="3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of processing of goods to </a:t>
            </a:r>
            <a:r>
              <a:rPr lang="en-US" sz="3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allow</a:t>
            </a:r>
          </a:p>
          <a:p>
            <a:pPr lvl="0"/>
            <a:r>
              <a:rPr lang="en-US" sz="3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for</a:t>
            </a:r>
            <a:r>
              <a:rPr lang="en-US" sz="3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easy </a:t>
            </a:r>
            <a:r>
              <a:rPr lang="en-US" sz="3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clearance</a:t>
            </a:r>
            <a:r>
              <a:rPr lang="en-US" sz="3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/>
            <a:r>
              <a:rPr lang="en-US" sz="3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3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raining </a:t>
            </a:r>
            <a:r>
              <a:rPr lang="en-US" sz="3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of cadets </a:t>
            </a:r>
            <a:r>
              <a:rPr lang="en-US" sz="3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abroad by NIMASA, </a:t>
            </a:r>
          </a:p>
          <a:p>
            <a:pPr lvl="0"/>
            <a:endParaRPr lang="en-US" sz="30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3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Trickling </a:t>
            </a:r>
            <a:r>
              <a:rPr lang="en-US" sz="3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investment in </a:t>
            </a:r>
            <a:r>
              <a:rPr lang="en-US" sz="3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education – e.g. </a:t>
            </a:r>
          </a:p>
          <a:p>
            <a:pPr lvl="0"/>
            <a:r>
              <a:rPr lang="en-US" sz="3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establishment of new maritime </a:t>
            </a:r>
            <a:r>
              <a:rPr lang="en-US" sz="3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schools</a:t>
            </a:r>
          </a:p>
          <a:p>
            <a:pPr lvl="0"/>
            <a:endParaRPr lang="en-US" sz="30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3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Plan to have a new National </a:t>
            </a:r>
            <a:r>
              <a:rPr lang="en-US" sz="3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Shipping Carrier </a:t>
            </a:r>
            <a:endParaRPr lang="en-US" sz="30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4572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SOME OF THE FUTURE EXPECTATIONS</a:t>
            </a:r>
            <a:endParaRPr lang="en-US" sz="3200" b="1" cap="all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295400"/>
            <a:ext cx="8534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Complete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enforcement of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cabotage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4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4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More specialized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universities and technical schools 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for</a:t>
            </a:r>
          </a:p>
          <a:p>
            <a:pPr lvl="0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maritime industry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/>
            <a:endParaRPr lang="en-US" sz="24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Provision of a central training ship for cadets</a:t>
            </a:r>
            <a:endParaRPr lang="en-US" sz="24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4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Use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of technology to fight 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fraud</a:t>
            </a:r>
          </a:p>
          <a:p>
            <a:pPr lvl="0"/>
            <a:endParaRPr lang="en-US" sz="24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4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Construction of major deep sea ports. </a:t>
            </a:r>
          </a:p>
          <a:p>
            <a:pPr lvl="0">
              <a:buFont typeface="Arial" pitchFamily="34" charset="0"/>
              <a:buChar char="•"/>
            </a:pPr>
            <a:endParaRPr lang="en-US" sz="24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533400" y="304800"/>
            <a:ext cx="800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all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FUTURE EXPECTATIONS AT THE Ports </a:t>
            </a:r>
            <a:endParaRPr kumimoji="0" lang="en-US" sz="2400" b="1" i="0" u="none" strike="noStrike" cap="all" normalizeH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304800" y="914400"/>
            <a:ext cx="86106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</a:pP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mprove port productivity with further reductions in turn around time for vessels;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</a:pP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ompetition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by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ports may lead to tariff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reduction;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</a:pPr>
            <a:endParaRPr lang="en-US" sz="20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Development towards becoming the maritime hub of the region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mprove safety and security at the ports;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</a:pP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Dredge to ac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commodate large ocean liners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</a:pP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mprove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RoRo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facilities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</a:pP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ccommodate efficiently the growing container traffic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</a:pPr>
            <a:endParaRPr lang="en-US" sz="20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Move goods with rail directly from the ports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</a:pPr>
            <a:endParaRPr lang="en-US" sz="20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Use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modern cranes and x-ray facilities for quick and fast clearing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228600" y="685800"/>
            <a:ext cx="86868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acilitate indigenous participation in the carriage of 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crude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petroleum cargo; </a:t>
            </a: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romote human capacity for the manning of maritime vessels by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Nigerians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Expand domestic shipping.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hangingPunct="0">
              <a:buFont typeface="Wingdings" pitchFamily="2" charset="2"/>
              <a:buChar char="v"/>
            </a:pPr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Increase in the navigable routes on the inland waterways;  </a:t>
            </a:r>
          </a:p>
          <a:p>
            <a:pPr lvl="0" eaLnBrk="0" hangingPunct="0"/>
            <a:endParaRPr lang="en-US" sz="22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>
              <a:buFont typeface="Wingdings" pitchFamily="2" charset="2"/>
              <a:buChar char="v"/>
            </a:pPr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Rehabilitation and construction of key river ports, jetties and </a:t>
            </a:r>
          </a:p>
          <a:p>
            <a:pPr lvl="0" eaLnBrk="0" hangingPunct="0"/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wharfs;</a:t>
            </a:r>
          </a:p>
          <a:p>
            <a:pPr lvl="0" eaLnBrk="0" hangingPunct="0"/>
            <a:endParaRPr lang="en-US" sz="22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>
              <a:buFont typeface="Wingdings" pitchFamily="2" charset="2"/>
              <a:buChar char="v"/>
            </a:pPr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dredging and reclamation of the rivers Niger and Benue</a:t>
            </a:r>
          </a:p>
          <a:p>
            <a:pPr lvl="0" eaLnBrk="0" hangingPunct="0"/>
            <a:endParaRPr lang="en-US" sz="22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>
              <a:buFont typeface="Wingdings" pitchFamily="2" charset="2"/>
              <a:buChar char="v"/>
            </a:pPr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Concession of selected routes to the private sector.</a:t>
            </a: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3400" y="304800"/>
            <a:ext cx="800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all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FUTURE EXPECTATIONS ON SHIPPING </a:t>
            </a:r>
            <a:endParaRPr kumimoji="0" lang="en-US" sz="2400" b="1" i="0" u="none" strike="noStrike" cap="all" normalizeH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3810000"/>
            <a:ext cx="6400800" cy="2697163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Adopting Smart Ocean / Smart Industries strategy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GB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Appreciable Political will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GB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Good ocean governance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GB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Research and training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Capacity building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GB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Marine/Coastal Area Spatial Development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GB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Coastal literacy and protection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7" descr="ocea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981200"/>
            <a:ext cx="27733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0" descr="C:\Users\Paul Holthus\Desktop\PAUL\1 WORLD OCEAN COUNCIL\1 Media\Images - Maps\Images - Cross-sectoral\oil platform and offshore aquacultur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95400"/>
            <a:ext cx="3114675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3" descr="C:\Users\Paul Holthus\Desktop\PAUL\1 WORLD OCEAN COUNCIL\1 Media\Images - Maps\Images - Marine Mammals\ship and whal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1447800"/>
            <a:ext cx="2743200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361363" cy="5164138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latin typeface="Times New Roman" pitchFamily="18" charset="0"/>
                <a:cs typeface="Times New Roman" pitchFamily="18" charset="0"/>
              </a:rPr>
              <a:t>Accommodating the </a:t>
            </a:r>
            <a:r>
              <a:rPr lang="en-GB" sz="2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multi-dimensional</a:t>
            </a:r>
            <a:r>
              <a:rPr lang="en-GB" sz="2600" dirty="0">
                <a:latin typeface="Times New Roman" pitchFamily="18" charset="0"/>
                <a:cs typeface="Times New Roman" pitchFamily="18" charset="0"/>
              </a:rPr>
              <a:t> nature of the marine environment?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latin typeface="Times New Roman" pitchFamily="18" charset="0"/>
                <a:cs typeface="Times New Roman" pitchFamily="18" charset="0"/>
              </a:rPr>
              <a:t>How to best cope with </a:t>
            </a:r>
            <a:r>
              <a:rPr lang="en-GB" sz="2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mobile and fixed </a:t>
            </a:r>
            <a:r>
              <a:rPr lang="en-GB" sz="2600" dirty="0">
                <a:latin typeface="Times New Roman" pitchFamily="18" charset="0"/>
                <a:cs typeface="Times New Roman" pitchFamily="18" charset="0"/>
              </a:rPr>
              <a:t>uses? </a:t>
            </a:r>
          </a:p>
          <a:p>
            <a:pPr fontAlgn="auto">
              <a:spcAft>
                <a:spcPts val="0"/>
              </a:spcAft>
              <a:buClr>
                <a:srgbClr val="002060"/>
              </a:buClr>
              <a:buFont typeface="Arial" pitchFamily="34" charset="0"/>
              <a:buChar char="•"/>
              <a:defRPr/>
            </a:pPr>
            <a:r>
              <a:rPr lang="en-IE" sz="2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Temporal</a:t>
            </a:r>
            <a:r>
              <a:rPr lang="en-IE" sz="2600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E" sz="2600" dirty="0">
                <a:latin typeface="Times New Roman" pitchFamily="18" charset="0"/>
                <a:cs typeface="Times New Roman" pitchFamily="18" charset="0"/>
              </a:rPr>
              <a:t>influence?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E" sz="2600" dirty="0">
                <a:latin typeface="Times New Roman" pitchFamily="18" charset="0"/>
                <a:cs typeface="Times New Roman" pitchFamily="18" charset="0"/>
              </a:rPr>
              <a:t>Building </a:t>
            </a:r>
            <a:r>
              <a:rPr lang="en-IE" sz="2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capacity</a:t>
            </a:r>
            <a:r>
              <a:rPr lang="en-IE" sz="26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2600" dirty="0" smtClean="0">
                <a:latin typeface="Times New Roman" pitchFamily="18" charset="0"/>
                <a:cs typeface="Times New Roman" pitchFamily="18" charset="0"/>
              </a:rPr>
              <a:t>who</a:t>
            </a:r>
            <a:r>
              <a:rPr lang="en-GB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smtClean="0"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GB" sz="2600" dirty="0">
                <a:latin typeface="Times New Roman" pitchFamily="18" charset="0"/>
                <a:cs typeface="Times New Roman" pitchFamily="18" charset="0"/>
              </a:rPr>
              <a:t>our marine planners?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latin typeface="Times New Roman" pitchFamily="18" charset="0"/>
                <a:cs typeface="Times New Roman" pitchFamily="18" charset="0"/>
              </a:rPr>
              <a:t>Institutional capacity? Balancing ecosystem and economic objectives </a:t>
            </a:r>
          </a:p>
          <a:p>
            <a:pPr fontAlgn="auto">
              <a:spcAft>
                <a:spcPts val="0"/>
              </a:spcAft>
              <a:buClr>
                <a:srgbClr val="002060"/>
              </a:buClr>
              <a:buFont typeface="Arial" pitchFamily="34" charset="0"/>
              <a:buChar char="•"/>
              <a:defRPr/>
            </a:pPr>
            <a:r>
              <a:rPr lang="en-GB" sz="2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Transboundary</a:t>
            </a:r>
            <a:r>
              <a:rPr lang="en-GB" sz="2600" dirty="0" smtClean="0">
                <a:latin typeface="Times New Roman" pitchFamily="18" charset="0"/>
                <a:cs typeface="Times New Roman" pitchFamily="18" charset="0"/>
              </a:rPr>
              <a:t> aspects: cross-border </a:t>
            </a:r>
            <a:r>
              <a:rPr lang="en-GB" sz="2600" dirty="0">
                <a:latin typeface="Times New Roman" pitchFamily="18" charset="0"/>
                <a:cs typeface="Times New Roman" pitchFamily="18" charset="0"/>
              </a:rPr>
              <a:t>and shared sea </a:t>
            </a:r>
            <a:r>
              <a:rPr lang="en-GB" sz="2600" dirty="0" smtClean="0">
                <a:latin typeface="Times New Roman" pitchFamily="18" charset="0"/>
                <a:cs typeface="Times New Roman" pitchFamily="18" charset="0"/>
              </a:rPr>
              <a:t>environments </a:t>
            </a:r>
          </a:p>
          <a:p>
            <a:pPr fontAlgn="auto">
              <a:spcAft>
                <a:spcPts val="0"/>
              </a:spcAft>
              <a:buClr>
                <a:srgbClr val="002060"/>
              </a:buClr>
              <a:buFont typeface="Arial" pitchFamily="34" charset="0"/>
              <a:buChar char="•"/>
              <a:defRPr/>
            </a:pPr>
            <a:r>
              <a:rPr lang="en-GB" sz="2600" dirty="0" smtClean="0">
                <a:latin typeface="Times New Roman" pitchFamily="18" charset="0"/>
                <a:cs typeface="Times New Roman" pitchFamily="18" charset="0"/>
              </a:rPr>
              <a:t>Implementation </a:t>
            </a:r>
            <a:r>
              <a:rPr lang="en-GB" sz="2600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GB" sz="2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n-GB" sz="2600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>
                <a:latin typeface="Times New Roman" pitchFamily="18" charset="0"/>
                <a:cs typeface="Times New Roman" pitchFamily="18" charset="0"/>
              </a:rPr>
              <a:t>management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latin typeface="Times New Roman" pitchFamily="18" charset="0"/>
                <a:cs typeface="Times New Roman" pitchFamily="18" charset="0"/>
              </a:rPr>
              <a:t>Do we have sufficient </a:t>
            </a:r>
            <a:r>
              <a:rPr lang="en-GB" sz="2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monitoring</a:t>
            </a:r>
            <a:r>
              <a:rPr lang="en-GB" sz="2600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>
                <a:latin typeface="Times New Roman" pitchFamily="18" charset="0"/>
                <a:cs typeface="Times New Roman" pitchFamily="18" charset="0"/>
              </a:rPr>
              <a:t>to allow for adaptive management? </a:t>
            </a:r>
          </a:p>
          <a:p>
            <a:pPr fontAlgn="auto">
              <a:spcAft>
                <a:spcPts val="0"/>
              </a:spcAft>
              <a:buClr>
                <a:srgbClr val="002060"/>
              </a:buClr>
              <a:buFont typeface="Arial" pitchFamily="34" charset="0"/>
              <a:buChar char="•"/>
              <a:defRPr/>
            </a:pPr>
            <a:r>
              <a:rPr lang="en-GB" sz="2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Data</a:t>
            </a:r>
            <a:r>
              <a:rPr lang="en-GB" sz="2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GB" sz="26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I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304800" y="228600"/>
            <a:ext cx="82296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Emerging Challenges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28600" y="228600"/>
            <a:ext cx="861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20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IMS – UNILAG, IN THE </a:t>
            </a:r>
            <a:r>
              <a:rPr kumimoji="0" lang="en-C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BEGINNING</a:t>
            </a:r>
            <a:endParaRPr kumimoji="0" lang="en-CA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990600" y="990600"/>
            <a:ext cx="685800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CA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IMS was established in 2013 by the University of Lagos in conjunction with Nigerian Maritime Administration and Safety Agency (NIMASA)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endParaRPr lang="en-CA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CA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main aim is </a:t>
            </a:r>
            <a:r>
              <a:rPr kumimoji="0" lang="en-CA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 address the chronic shortage of personnel in the Nigerian maritime industry, this shortage has always and often been filled by foreigners.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CA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en-CA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maritime industry is key to the proper operation of the Nigerian 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economy.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kumimoji="0" lang="en-CA" b="1" i="0" u="none" strike="noStrike" cap="none" normalizeH="0" baseline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NIMASA is partnering 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with the </a:t>
            </a:r>
            <a:endParaRPr lang="en-CA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University 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of Lagos, </a:t>
            </a:r>
            <a:endParaRPr lang="en-CA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University 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of Nigeria, </a:t>
            </a:r>
            <a:endParaRPr lang="en-CA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Niger 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Delta University </a:t>
            </a:r>
            <a:endParaRPr lang="en-CA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Ibrahim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Babangida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University </a:t>
            </a:r>
            <a:endParaRPr lang="en-CA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float maritime programmes 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and certify 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interested new entrants into the industry </a:t>
            </a:r>
            <a:endParaRPr kumimoji="0" lang="en-CA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990600" y="228600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SUPPORTING DEPARTMENTS/FACULTY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914400"/>
            <a:ext cx="8077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University of Lagos has existing and complimentary departments 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including:</a:t>
            </a:r>
          </a:p>
          <a:p>
            <a:pPr>
              <a:buFont typeface="Wingdings" pitchFamily="2" charset="2"/>
              <a:buChar char="q"/>
            </a:pP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Marine Sciences, </a:t>
            </a:r>
            <a:endParaRPr lang="en-CA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Surveying  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Geoinformatics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CA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Law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CA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Engineering,</a:t>
            </a:r>
          </a:p>
          <a:p>
            <a:pPr>
              <a:buFont typeface="Wingdings" pitchFamily="2" charset="2"/>
              <a:buChar char="q"/>
            </a:pP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Business 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Administration, </a:t>
            </a:r>
            <a:endParaRPr lang="en-CA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Actuarial 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Science &amp; Insurance, </a:t>
            </a:r>
            <a:endParaRPr lang="en-CA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Computer 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Sciences, </a:t>
            </a:r>
            <a:endParaRPr lang="en-CA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Mathematics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CA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Microbiology,</a:t>
            </a:r>
          </a:p>
          <a:p>
            <a:pPr>
              <a:buFont typeface="Wingdings" pitchFamily="2" charset="2"/>
              <a:buChar char="q"/>
            </a:pP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Economics,</a:t>
            </a:r>
          </a:p>
          <a:p>
            <a:pPr>
              <a:buFont typeface="Wingdings" pitchFamily="2" charset="2"/>
              <a:buChar char="q"/>
            </a:pP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Geography.  </a:t>
            </a:r>
            <a:endParaRPr lang="en-CA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endParaRPr lang="en-CA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staff and facilities of the 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departments/faculty 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are readily available for the 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maritime programmes taught in IMS</a:t>
            </a:r>
            <a:endParaRPr lang="en-US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304800"/>
            <a:ext cx="7044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AVAILABLE PROGRAMMES</a:t>
            </a: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457200" y="1066800"/>
            <a:ext cx="8229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A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By 2016/2017 Session, the following programmes are available at IMS: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CA" sz="20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CA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Postgraduate Diploma in Maritime Communication and Navigation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CA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Postgraduate Diploma in Maritime Environmental Studies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CA" sz="2000" b="1" i="0" u="none" strike="noStrike" cap="none" normalizeH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CA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Postgraduate Diploma in Maritime Administration and Management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cimsec.org/wp-content/uploads/2014/06/Maritime-Zones.jpg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8610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419600" y="6324600"/>
            <a:ext cx="4191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http://cimsec.org/wp-content/uploads/2014/06/Maritime-Zones.jpg-2.jpg</a:t>
            </a:r>
          </a:p>
        </p:txBody>
      </p:sp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0" y="304800"/>
            <a:ext cx="8915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UNITED NATION’S CONVENTION ON LAWS OF THE SEA</a:t>
            </a: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57200"/>
            <a:ext cx="7543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914400" y="5257800"/>
            <a:ext cx="6705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One </a:t>
            </a:r>
            <a:r>
              <a:rPr kumimoji="0" lang="en-CA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of the dedicated classrooms of IMS</a:t>
            </a:r>
            <a:endParaRPr kumimoji="0" lang="en-CA" sz="2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04800"/>
            <a:ext cx="76200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914400" y="5334000"/>
            <a:ext cx="5562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One </a:t>
            </a:r>
            <a:r>
              <a:rPr kumimoji="0" lang="en-CA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of the dedicated computer labs of IMS</a:t>
            </a:r>
            <a:endParaRPr kumimoji="0" lang="en-CA" sz="2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6396335"/>
            <a:ext cx="800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dedicated GMDSS lab of IMS</a:t>
            </a:r>
            <a:endParaRPr kumimoji="0" lang="en-CA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289"/>
            <a:ext cx="9143999" cy="615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295400" y="6248400"/>
            <a:ext cx="769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Automatic Identification System (AIS) &amp; GMDSS in Operation 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47800" y="6400800"/>
            <a:ext cx="716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Ship Bridge Simulation Lab</a:t>
            </a:r>
            <a:endParaRPr kumimoji="0" lang="en-CA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4800" y="6172200"/>
            <a:ext cx="883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Coaster Bus used by Students for Field Trips</a:t>
            </a:r>
            <a:endParaRPr kumimoji="0" lang="en-CA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3400" y="6172200"/>
            <a:ext cx="830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Students on industrial visit</a:t>
            </a:r>
            <a:endParaRPr kumimoji="0" lang="en-CA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62000" y="6172200"/>
            <a:ext cx="807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Students on industrial visit</a:t>
            </a:r>
            <a:endParaRPr kumimoji="0" lang="en-CA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3312" y="228600"/>
            <a:ext cx="90273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NEW</a:t>
            </a:r>
            <a:r>
              <a:rPr kumimoji="0" lang="en-CA" sz="2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DEGREE PROGRAMMES IN CONSIDERATION</a:t>
            </a:r>
            <a:endParaRPr kumimoji="0" lang="en-CA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" y="838200"/>
            <a:ext cx="8763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CA" sz="2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CA" sz="2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Professional Masters in Hydrographic Surveying</a:t>
            </a:r>
            <a:r>
              <a:rPr kumimoji="0" lang="en-CA" sz="2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CA" sz="26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en-CA" sz="2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CA" sz="2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Professional Masters in </a:t>
            </a:r>
            <a:r>
              <a:rPr kumimoji="0" lang="en-CA" sz="2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Maritime Safety and Security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CA" sz="26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en-CA" sz="26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Professional Masters in Oil &amp; Gas Shipping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CA" sz="2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B. Sc Marine Engineering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CA" sz="26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CA" sz="2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B. Sc. Nautical Science </a:t>
            </a:r>
            <a:endParaRPr kumimoji="0" lang="en-CA" sz="26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28600" y="6396335"/>
            <a:ext cx="853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***PLEA FOR REPAIR AND EXPANSION OF BROKEN  JETTY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228600" y="228600"/>
            <a:ext cx="868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WHY IS THE KNOWLEDGE AND CARE OF THE OCEAN IMPORTANT?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itchFamily="34" charset="0"/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228600" y="990600"/>
            <a:ext cx="8610600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The 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ocean is one of Earth's most valuable natural resources. 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It 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provides food in the form of fish and 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shellfish. 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It is 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used for transportation—both travel and shipping. 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It provides a treasured source of recreation for humans. 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It 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is mined for minerals (salt, sand, gravel, and some 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6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manganese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copper, nickel, iron, and cobalt can be found 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6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deep sea) 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It is provides crude 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oil. 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The 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ocean plays a critical role in removing carbon from the 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6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atmosphere 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and providing oxygen. 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It 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regulates Earth's climate. 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The 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ocean is an increasingly important source of biomedical organisms with enormous potential for fighting disease.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33400" y="6488668"/>
            <a:ext cx="708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www.royalihc.com/-/media/royalihc/image-carousel/products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6172200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TRAINING VESSEL WITH PROVISION FOR ROV ATTACHMENT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ims pc\Documents\SPECTRA\MARITIME RAW\DSC_9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0600" cy="5943600"/>
          </a:xfrm>
          <a:prstGeom prst="rect">
            <a:avLst/>
          </a:prstGeom>
          <a:noFill/>
        </p:spPr>
      </p:pic>
      <p:pic>
        <p:nvPicPr>
          <p:cNvPr id="5" name="Picture 4" descr="C:\Users\ims pc\Documents\SPECTRA\MARITIME RAW\DSC_92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0"/>
            <a:ext cx="4343401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" y="6019800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***PLEA TO COMPLETE SAND FILLING (ACCESS ROAD) AND COMMENCE ERECTION OF PERMANENT STRUCTURES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52400"/>
            <a:ext cx="8102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 sz="2800" b="1" dirty="0" smtClean="0">
                <a:latin typeface="Times New Roman" pitchFamily="18" charset="0"/>
                <a:cs typeface="Times New Roman" pitchFamily="18" charset="0"/>
              </a:rPr>
              <a:t>CLASS A FULL MISSION BRIDGE SIMULATOR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685800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 NAUTIS Full Mission Bridge Simulator, as delivered to the Maritime Academy of Nigeria in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Oron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is needed for qualitative training.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It includes a GMDSS and Radio Communication’s simulator and has installed with a 180° external field of view and NAUTIS Instructor station. 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95601"/>
            <a:ext cx="9143999" cy="365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57200" y="6488668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http://vstepsimulation.com/news/nautis-dnv-class-a-full-mission-bridge-simulator-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066800"/>
            <a:ext cx="85344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http://www.hellenicshippingnews.com/nigeria-the-many-challenges-of-the-maritime-sector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www.royalihc.com/-/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media/royalihc/image-carousel/products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hlinkClick r:id="rId4"/>
              </a:rPr>
              <a:t>http://sifaxgroup.com/#</a:t>
            </a:r>
            <a:r>
              <a:rPr lang="en-US" dirty="0" smtClean="0">
                <a:hlinkClick r:id="rId4"/>
              </a:rPr>
              <a:t>2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5"/>
              </a:rPr>
              <a:t>www.fivestarlogisticsltd.com/homepage%20header%205star%20website.jpg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6"/>
              </a:rPr>
              <a:t>pbs.twimg.com/media/DAV05b1XYAA3pHJ.jpg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CA" dirty="0" smtClean="0">
                <a:latin typeface="Times New Roman" pitchFamily="18" charset="0"/>
                <a:cs typeface="Times New Roman" pitchFamily="18" charset="0"/>
                <a:hlinkClick r:id="rId7"/>
              </a:rPr>
              <a:t>http://www.portstrategy.com/__</a:t>
            </a:r>
            <a:r>
              <a:rPr lang="en-CA" dirty="0" smtClean="0">
                <a:latin typeface="Times New Roman" pitchFamily="18" charset="0"/>
                <a:cs typeface="Times New Roman" pitchFamily="18" charset="0"/>
                <a:hlinkClick r:id="rId7"/>
              </a:rPr>
              <a:t>data/assets/image/0028/187714/Apapa-Lagos-Nigeria-APMT.jpg</a:t>
            </a:r>
            <a:endParaRPr lang="en-CA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C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CA" dirty="0" smtClean="0">
                <a:hlinkClick r:id="rId8"/>
              </a:rPr>
              <a:t>https://</a:t>
            </a:r>
            <a:r>
              <a:rPr lang="en-CA" dirty="0" smtClean="0">
                <a:hlinkClick r:id="rId8"/>
              </a:rPr>
              <a:t>guardian.ng/wp-content/uploads/2017/05/Apapa-28-05-17.jpg</a:t>
            </a:r>
            <a:endParaRPr lang="en-CA" dirty="0" smtClean="0"/>
          </a:p>
          <a:p>
            <a:endParaRPr lang="en-CA" dirty="0" smtClean="0"/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9"/>
              </a:rPr>
              <a:t>http://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9"/>
              </a:rPr>
              <a:t>cimsec.org/wp-content/uploads/2014/06/Maritime-Zones.jpg-2.jpg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http://1.bp.blogspot.com/-VUFD3yYrZBQ/ViuNq_vyK2I/AAAAAAAADek/AQTKdVfb1Y8/s1600/2015-10-24_0953.png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CA" dirty="0" smtClean="0"/>
          </a:p>
          <a:p>
            <a:endParaRPr lang="en-CA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/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52800" y="228600"/>
            <a:ext cx="3424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BIBLIOGRAPHY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304800"/>
            <a:ext cx="4011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blue economy</a:t>
            </a:r>
            <a:endParaRPr lang="en-US" sz="2800" b="1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3" y="947738"/>
            <a:ext cx="8372475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3048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Overview of the Nigerian Maritime Industry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762000"/>
            <a:ext cx="4038600" cy="48768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Nigeria's maritime trade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accounts for approximately 60% of our national GDP and this translates to over 70% of our National income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Nigeria plays a key role in the West and Central African region and the entire Gulf of Guinea (GG).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domestic and international shipping traffic and maritime safety and security operations.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Gulf of Guinea is a maritime environment that extends from the West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sea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coast of the Atlantic Ocean from Cape Palmas in Liberia down to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Namiibe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 Angola.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4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53000" y="838200"/>
            <a:ext cx="3886200" cy="4267200"/>
          </a:xfrm>
          <a:noFill/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5638800" y="5181600"/>
            <a:ext cx="251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Gulf of Guinea.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SOME PROBLEMS CONFRONTING THE MARITIME INDUSTRY IN NIGERIA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685800"/>
            <a:ext cx="8763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Inconsistent  maritime policies affect long time investments – e.g. import duty and levy payable on new and fairly used vehicles were raised from 20% to 70% </a:t>
            </a:r>
            <a:endParaRPr lang="en-US" sz="20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Maritime industry operations are mainly dollarized and </a:t>
            </a:r>
            <a:r>
              <a:rPr lang="en-GB" sz="20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forex</a:t>
            </a:r>
            <a:r>
              <a:rPr lang="en-GB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restrictions and lack of policy direction by the government is inimical to development</a:t>
            </a:r>
            <a:endParaRPr lang="en-US" sz="20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Frequent </a:t>
            </a:r>
            <a:r>
              <a:rPr lang="en-GB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sack and fresh appointment of Heads of key governmental units </a:t>
            </a:r>
            <a:endParaRPr lang="en-GB" sz="20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GB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reverse </a:t>
            </a:r>
            <a:r>
              <a:rPr lang="en-GB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gain of long time experience as </a:t>
            </a:r>
            <a:r>
              <a:rPr lang="en-GB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frequent new </a:t>
            </a:r>
            <a:r>
              <a:rPr lang="en-GB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comers have to learn </a:t>
            </a:r>
            <a:endParaRPr lang="en-GB" sz="20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GB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rules all over. </a:t>
            </a:r>
            <a:endParaRPr lang="en-US" sz="20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ack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of maintenance of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port infrastructure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0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ow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support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or inadequate patronages of local businesses </a:t>
            </a:r>
          </a:p>
          <a:p>
            <a:pPr>
              <a:buFont typeface="Wingdings" pitchFamily="2" charset="2"/>
              <a:buChar char="q"/>
            </a:pP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No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meaningful participation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of the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shipping industry for exports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imports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q"/>
            </a:pP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Nigeria Inland Waterways Network is reputed to be one of the longest </a:t>
            </a:r>
            <a:endParaRPr lang="en-US" sz="20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world spanning over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3000 km.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However, this great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transport</a:t>
            </a:r>
          </a:p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resource is still underutilized.</a:t>
            </a:r>
          </a:p>
          <a:p>
            <a:pPr>
              <a:buFont typeface="Wingdings" pitchFamily="2" charset="2"/>
              <a:buChar char="q"/>
            </a:pP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Lack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of support to indigenous shipping companies to improve their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fleet</a:t>
            </a:r>
          </a:p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expansion. E.g. Proceeds of the </a:t>
            </a:r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Cabotage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Vessel Financing Fund (CVFF) </a:t>
            </a:r>
            <a:endParaRPr lang="en-US" sz="20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could be used to assist. </a:t>
            </a:r>
          </a:p>
          <a:p>
            <a:pPr>
              <a:buFont typeface="Wingdings" pitchFamily="2" charset="2"/>
              <a:buChar char="q"/>
            </a:pP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Indigenous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shipping business is currently in a state of collapse.</a:t>
            </a:r>
            <a:endParaRPr lang="en-US" sz="20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219200" y="3048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Insert Page Title here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81000" y="1066800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Insert Page Content Here</a:t>
            </a:r>
          </a:p>
        </p:txBody>
      </p:sp>
      <p:pic>
        <p:nvPicPr>
          <p:cNvPr id="7172" name="Picture 4" descr="F:\00_GPA WORK\Powerpoint templates\powerpoint-blankp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447800" y="457200"/>
            <a:ext cx="632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latin typeface="Calibri" pitchFamily="34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533400" y="14478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latin typeface="Calibri" pitchFamily="34" charset="0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>
              <a:solidFill>
                <a:srgbClr val="FFFF99"/>
              </a:solidFill>
              <a:latin typeface="Calibri" pitchFamily="34" charset="0"/>
            </a:endParaRPr>
          </a:p>
        </p:txBody>
      </p:sp>
      <p:sp>
        <p:nvSpPr>
          <p:cNvPr id="7176" name="Rectangle 9"/>
          <p:cNvSpPr>
            <a:spLocks noChangeArrowheads="1"/>
          </p:cNvSpPr>
          <p:nvPr/>
        </p:nvSpPr>
        <p:spPr bwMode="auto">
          <a:xfrm>
            <a:off x="609600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buFontTx/>
              <a:buChar char="•"/>
            </a:pPr>
            <a:endParaRPr lang="en-GB">
              <a:latin typeface="Tahoma" pitchFamily="34" charset="0"/>
            </a:endParaRPr>
          </a:p>
        </p:txBody>
      </p:sp>
      <p:sp>
        <p:nvSpPr>
          <p:cNvPr id="7177" name="Text Box 15"/>
          <p:cNvSpPr txBox="1">
            <a:spLocks noChangeArrowheads="1"/>
          </p:cNvSpPr>
          <p:nvPr/>
        </p:nvSpPr>
        <p:spPr bwMode="auto">
          <a:xfrm>
            <a:off x="2895600" y="2819400"/>
            <a:ext cx="33528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455613" lvl="1" indent="9525" algn="ctr" eaLnBrk="0" hangingPunct="0">
              <a:spcBef>
                <a:spcPct val="50000"/>
              </a:spcBef>
            </a:pPr>
            <a:r>
              <a:rPr lang="en-US" sz="2800" dirty="0"/>
              <a:t>80% of all marine pollution comes from land-based activities!</a:t>
            </a:r>
          </a:p>
        </p:txBody>
      </p:sp>
      <p:pic>
        <p:nvPicPr>
          <p:cNvPr id="7178" name="Picture 16" descr="C:\My Documents\Files for EROS\Pictures\6 - smoking plant wide 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066800"/>
            <a:ext cx="2130425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7" descr="C:\My Documents\Files for EROS\Pictures\poster - logs in harbou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505200"/>
            <a:ext cx="1992313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8" descr="C:\My Documents\Files for EROS\Pictures\11 - very crowded 3rd world harbou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3581400"/>
            <a:ext cx="1700213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9" descr="C:\My Documents\Files for EROS\Pictures\poster - multiple smokestac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5410200"/>
            <a:ext cx="1992313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20" descr="C:\My Documents\Files for EROS\Pictures\poster - tending rice patti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5029200"/>
            <a:ext cx="1992313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21" descr="C:\My Documents\Files for EROS\Pictures\23 - aerial of hazy industrial area of mega cit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9200" y="1676400"/>
            <a:ext cx="213042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4" name="Picture 22" descr="C:\My Documents\Files for EROS\Pictures\3 - boats on industrial rive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1828800"/>
            <a:ext cx="2111375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5" name="Picture 23" descr="C:\My Documents\Files for EROS\Pictures\21 - plane crop spraying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91200" y="5181600"/>
            <a:ext cx="213042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6" name="Text Box 24"/>
          <p:cNvSpPr txBox="1">
            <a:spLocks noChangeArrowheads="1"/>
          </p:cNvSpPr>
          <p:nvPr/>
        </p:nvSpPr>
        <p:spPr bwMode="auto">
          <a:xfrm>
            <a:off x="1828800" y="304800"/>
            <a:ext cx="55626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HUMAN ACTIVITIES POLLUTE THE MARINE ENVIRONMENT 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GB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Challenges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of Maritime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Development  In Nigeria</a:t>
            </a:r>
            <a:b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38200" y="1577975"/>
            <a:ext cx="3294063" cy="4594225"/>
          </a:xfrm>
          <a:noFill/>
        </p:spPr>
      </p:pic>
      <p:sp>
        <p:nvSpPr>
          <p:cNvPr id="12292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990600"/>
            <a:ext cx="4038600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Nigerian  maritime development  have been facing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lingering problem: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Poor Delineation of Maritime Boundaries.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Difficult to Enforce and Total Sea Control (Safety and Security)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Poor Environmental Management Control Ability.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1470</Words>
  <Application>Microsoft Office PowerPoint</Application>
  <PresentationFormat>On-screen Show (4:3)</PresentationFormat>
  <Paragraphs>266</Paragraphs>
  <Slides>44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Slide 1</vt:lpstr>
      <vt:lpstr>Slide 2</vt:lpstr>
      <vt:lpstr>Slide 3</vt:lpstr>
      <vt:lpstr>Slide 4</vt:lpstr>
      <vt:lpstr>Slide 5</vt:lpstr>
      <vt:lpstr>  Overview of the Nigerian Maritime Industry </vt:lpstr>
      <vt:lpstr>Slide 7</vt:lpstr>
      <vt:lpstr>Slide 8</vt:lpstr>
      <vt:lpstr>Challenges of Maritime Development  In Nigeria </vt:lpstr>
      <vt:lpstr>Maritime Development  In Nigeria Challenges  II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HP-PC</dc:creator>
  <cp:lastModifiedBy>Monisola Ilori</cp:lastModifiedBy>
  <cp:revision>61</cp:revision>
  <dcterms:created xsi:type="dcterms:W3CDTF">2017-08-20T20:57:04Z</dcterms:created>
  <dcterms:modified xsi:type="dcterms:W3CDTF">2017-08-22T06:46:46Z</dcterms:modified>
</cp:coreProperties>
</file>